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49"/>
  </p:notesMasterIdLst>
  <p:handoutMasterIdLst>
    <p:handoutMasterId r:id="rId50"/>
  </p:handoutMasterIdLst>
  <p:sldIdLst>
    <p:sldId id="256" r:id="rId7"/>
    <p:sldId id="336" r:id="rId8"/>
    <p:sldId id="337" r:id="rId9"/>
    <p:sldId id="321" r:id="rId10"/>
    <p:sldId id="322" r:id="rId11"/>
    <p:sldId id="319" r:id="rId12"/>
    <p:sldId id="312" r:id="rId13"/>
    <p:sldId id="316" r:id="rId14"/>
    <p:sldId id="262" r:id="rId15"/>
    <p:sldId id="313" r:id="rId16"/>
    <p:sldId id="314" r:id="rId17"/>
    <p:sldId id="323" r:id="rId18"/>
    <p:sldId id="324" r:id="rId19"/>
    <p:sldId id="271" r:id="rId20"/>
    <p:sldId id="32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40" r:id="rId32"/>
    <p:sldId id="342" r:id="rId33"/>
    <p:sldId id="288" r:id="rId34"/>
    <p:sldId id="289" r:id="rId35"/>
    <p:sldId id="290" r:id="rId36"/>
    <p:sldId id="333" r:id="rId37"/>
    <p:sldId id="291" r:id="rId38"/>
    <p:sldId id="292" r:id="rId39"/>
    <p:sldId id="328" r:id="rId40"/>
    <p:sldId id="326" r:id="rId41"/>
    <p:sldId id="329" r:id="rId42"/>
    <p:sldId id="330" r:id="rId43"/>
    <p:sldId id="331" r:id="rId44"/>
    <p:sldId id="310" r:id="rId45"/>
    <p:sldId id="339" r:id="rId46"/>
    <p:sldId id="338" r:id="rId47"/>
    <p:sldId id="332" r:id="rId48"/>
  </p:sldIdLst>
  <p:sldSz cx="10080625" cy="6300788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2B5"/>
    <a:srgbClr val="FFB2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55"/>
    <p:restoredTop sz="94728"/>
  </p:normalViewPr>
  <p:slideViewPr>
    <p:cSldViewPr snapToGrid="0" snapToObjects="1">
      <p:cViewPr varScale="1">
        <p:scale>
          <a:sx n="231" d="100"/>
          <a:sy n="231" d="100"/>
        </p:scale>
        <p:origin x="4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E1713C-9DA3-E94F-A719-E126CF5BF38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00E23-12AC-394A-AA58-FE57BA1F323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2105D-BB03-814E-81C3-8464793174D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636F-C07F-C447-BA6C-4C02B802358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B0C8636-F877-5D4F-A468-7B16518AC46D}" type="slidenum">
              <a:t>‹#›</a:t>
            </a:fld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1120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4D4DC-2801-404F-B446-D6C67846F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DA1D3-D208-3347-B20F-2596EC71AF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15E02A-9EF5-F240-AE80-F01F99EE712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ctr" anchorCtr="0" compatLnSpc="0">
            <a:noAutofit/>
          </a:bodyPr>
          <a:lstStyle>
            <a:lvl1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82AE5-BB30-D347-A386-857BFB0C143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ctr" anchorCtr="0" compatLnSpc="0">
            <a:noAutofit/>
          </a:bodyPr>
          <a:lstStyle>
            <a:lvl1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9A416-2E65-2145-869B-F940906D5DE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b" anchorCtr="0" compatLnSpc="0">
            <a:noAutofit/>
          </a:bodyPr>
          <a:lstStyle>
            <a:lvl1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8C7CB-1C0D-D147-9602-5047BE8CE1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b" anchorCtr="0" compatLnSpc="0">
            <a:noAutofit/>
          </a:bodyPr>
          <a:lstStyle>
            <a:lvl1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3712048-37FF-C44F-845E-C98FE43165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2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62EB-367F-9E47-ACBB-8B73AA604C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67E3C3-1ABB-C843-8A05-76AC7F7955FF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6762-AB1D-6F4A-80F6-59292EED9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EE409-1580-074D-9342-3C9CD366AF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851C-A5D8-A643-9B25-1425A65403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081F7A40-9B37-8A4E-A9F6-AEF025E6CD87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944E-9F42-324F-84DA-2D75CAA628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104ED-6B7E-114F-89A0-B73E2530C4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B293C-04E3-5A41-A020-49F4DC51B1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E9CC3C8-ADBF-C74F-B9F8-2320AB9CDB36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EC15D-E73D-BD49-BBE1-AB17E40907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BF19C-8759-444D-AA79-52E966FB85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C4050-E42C-5D4B-9395-434FABED9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6687CB8D-73BA-6C47-8B3D-5E34C866BFA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14995-5B5D-EB48-8695-BB442F6D3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D8B05-1AF3-8440-8561-944ED2F37E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C4050-E42C-5D4B-9395-434FABED9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6687CB8D-73BA-6C47-8B3D-5E34C866BFA3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14995-5B5D-EB48-8695-BB442F6D3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D8B05-1AF3-8440-8561-944ED2F37E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EDB28-0DD1-8845-AA3D-B7EDCE4A94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E390D1AD-CB12-C941-82CD-0E1761F6F83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4DFBE-756D-354C-9053-397A44AAF9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7A758-A9A7-F141-9E47-79BC5EA650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0CEE2-5542-3044-890D-13CF9BFE7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7BDE01BA-CFA7-3048-B7A9-61F8E654DD32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B3BCF-6FD5-6349-B0E4-3BA85D8F13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B58AF-DDAD-3746-85F1-DC018161D3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E5A3-9EFE-0349-84C4-BDF7FDEFE3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EC259A0D-2C9A-6946-8686-0D6D93D1A49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3D485-EB9C-3846-B4B2-B06CEF7A4B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93BEE-C868-A544-87CF-EF73C0A497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68EBA-CF48-D046-AB8E-B6C946024F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3B7FF46F-067C-3043-AD69-7A6E25D0EB2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7F8E8-04EC-184C-A26D-FE4D9D606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E75BF-0948-2A4C-B75D-21E13AD81A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34902-D6C1-2145-9C84-C6B12628C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3B36F112-3BB0-CA4F-B6F3-5744EAB71719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2751BF-4694-6544-A369-4EDB8A8320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6E136-107D-FB4F-B1CD-DF19D8393E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DD11F-7870-8B4E-9051-5507A0A34D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2F54F061-B9D2-1F48-ACE5-196C5632C779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4BA3-098E-7A47-B373-3D350EDB00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0F3CC-94F9-3B47-BA29-F5548A1A15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851C-A5D8-A643-9B25-1425A65403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081F7A40-9B37-8A4E-A9F6-AEF025E6CD87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944E-9F42-324F-84DA-2D75CAA628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104ED-6B7E-114F-89A0-B73E2530C4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4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83E4E-0C27-3F42-83B7-CD3B0A8541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D559AA9-7AF7-2E45-8498-FE4105361ECE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4CCC7-FEB6-1446-9618-4E06969C04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E47E5-1004-BF45-8576-B9D19FC05F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D0141-9E20-9440-9258-9E45EC1362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360177D-6DC2-1542-9247-6B71F55A76B1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B86C9-84A4-EB47-838B-67BAE15DA4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15FE2-F955-9F47-ADEC-C5240D49CA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DE9C4-7D3C-794E-9D1E-3CA2ECB3DE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615D6C5-E2AA-C54A-94B4-4CAD933908C3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46660-8E5A-A745-9B72-00B9DCD79D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52537-2D34-064F-9E85-CDDCFF4142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A45B-AFD3-6F46-97E9-E86039DD06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2C49C46E-ECF5-154E-BF8B-2A385BD68510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F4996-0E6E-C74A-9A13-A3C8DF58A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B5635-5A60-6441-A94B-1E29BF7FFC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C88F-89AC-A54C-84B1-FE7E99D36B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0B2F04-4934-0E4A-94C6-A5AF1A6F00FB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7C04-99D8-E04B-A9C6-1FAF70EBAF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B2D5-8F32-6D4F-86BA-0CA8F91C80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369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75F3B-36CE-6449-BECF-AF716E2349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7CA1C2D6-0C11-CC4F-ACB3-80470A31872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5649C-9CBB-A44C-9D22-44DDB18161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9BD0C-CC9D-2F4B-96D0-76F313CF8B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44AC5-F3AE-7345-A578-7F0CB2E3EE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8D6D1BC-57E8-264A-8DB7-6DC9A73914B6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D90EA-D75A-5840-8847-06D70974C6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C3D4E-F82E-DE4A-8BAE-27F4A3D49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6F6-A199-B645-8294-AB5D18871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AD300C0-229C-2743-BE91-90DB264067CF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42AED-C76D-7B49-848B-9F4C38D7BC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858BB-EB99-5D45-942C-6B7AE610E6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6F6-A199-B645-8294-AB5D18871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AD300C0-229C-2743-BE91-90DB264067CF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42AED-C76D-7B49-848B-9F4C38D7BC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858BB-EB99-5D45-942C-6B7AE610E6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10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F4206-BA85-9345-90D6-75C2B03917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BC20AF06-8D1E-BF4E-8873-AA5FD169BBBB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39436-C781-674A-9EF9-B39804A106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D98E3-039C-254B-8C70-C540D23BBE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B293C-04E3-5A41-A020-49F4DC51B1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E9CC3C8-ADBF-C74F-B9F8-2320AB9CDB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EC15D-E73D-BD49-BBE1-AB17E40907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BF19C-8759-444D-AA79-52E966FB85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54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620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41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30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772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7475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C88F-89AC-A54C-84B1-FE7E99D36B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0B2F04-4934-0E4A-94C6-A5AF1A6F00FB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7C04-99D8-E04B-A9C6-1FAF70EBAF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B2D5-8F32-6D4F-86BA-0CA8F91C80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3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94A45-E675-F846-A26D-66494944A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BB790EA-A714-BD4C-86C2-EAD5EBC58CE5}" type="slidenum">
              <a:t>42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0143BD-FBEB-E946-BF48-A7123A8CF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9909C-4275-514A-8850-8BC9BE5E7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3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8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7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7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2B07-B771-134F-996E-EE5155150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3A111-CACE-9442-A3B4-545430809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163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D00C-8BB1-5A4B-A6B7-B3C4E85E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8BA70-23B2-D744-9E98-C9AD94999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00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AF090-712B-4E42-AE9F-C06241F88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7900" y="517525"/>
            <a:ext cx="2273300" cy="5060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53104-3E2B-FA49-B1EC-23CBC4B0E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517525"/>
            <a:ext cx="6672262" cy="5060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809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5290-1020-DD4A-AA3E-7277DA3CC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B6AE7-487E-7C46-8E73-2EB84FD8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123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B685-8354-A340-B8A5-6E6DFACD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3DE4-7087-7043-998C-9E725F81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231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5A95-47B8-5647-9F0F-0CB3BBCA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D12FF-DA4D-A243-92D8-44597E4C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69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8D12-3D9F-7A42-9839-F02FE208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D061-725F-DF40-A242-FD63A702E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838" y="-1012825"/>
            <a:ext cx="471487" cy="64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E1A7E-ABFF-4F40-875E-135A3F4C6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25" y="-1012825"/>
            <a:ext cx="473075" cy="64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235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36EE-A898-434F-8E54-FB2ED843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389F0-29FA-6F47-802B-5D64CB067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C0078-FC70-3641-8EC1-BEF3818D5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DC558-584B-DD4A-8473-791E15A74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5D41E-918E-2540-B45F-832AF5498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82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40FE-1D48-FE47-8D86-F4194AF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89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73457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4BEE-8AF6-9542-B4E4-32206AC6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A466-2751-AE48-AAB2-30563D61C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0E0A-A798-D245-A2E3-AC9B77BD0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007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D809-7D78-9246-8FD4-87D9C65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45DB-B278-564E-8CE8-6DFCD640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19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3F42-722D-974B-9D83-3408B1A2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3D49F-2A87-1946-8D7D-257DEF90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6E217-B929-9E46-AB30-8C78A72F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410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1223-1F42-F640-9C9F-6DA6E447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A1E8F-C8E2-7D40-9818-BC026DE2A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0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05BFD-D482-364A-85F2-26E0E443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6313" y="-1012825"/>
            <a:ext cx="2286000" cy="4670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A9ECE-DAD6-E844-B135-1C156ABC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-1012825"/>
            <a:ext cx="6705600" cy="4670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643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6FDD-7AF0-B844-B13B-65454D8D0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9179-621F-3A4C-9B9A-E919D342A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988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E50C-2B7F-E848-ABC6-9440075C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0D69-A2D2-AF4D-8670-39FF38D2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43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B1AB-703A-3B49-B88F-0CBFF59E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78F4-B65C-094B-9271-F6BCF8D1D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536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C8FB-1F26-6540-8381-475BC70C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27DC-9B44-5644-949A-B362B70BC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325" y="-628650"/>
            <a:ext cx="311150" cy="53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647DF-B68D-5C4C-8629-49F373B6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875" y="-628650"/>
            <a:ext cx="312738" cy="53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511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81F3-0801-A247-9765-5631AA30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BDD9E-26E4-3346-B22B-4C66B884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78F3B-93B3-CC43-8309-85FD08421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FD98F-A07B-7747-BDC3-13DAEDC08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0BA54-68FA-E542-8A87-77DCAFD13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948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4901-4DF0-0A48-9AD2-FE0A8884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84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614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63C1-9F69-5744-A33A-7827D5E2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6AC39-2F41-CF44-8234-C5071E105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59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D429-7B00-0F4A-A009-3EECE24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4187-596E-A542-8AE7-691235671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02925-950C-D747-81C2-F91269F8B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643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1E66-6B91-1E48-89F3-51C6093D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DAE11-C38D-3F43-94CB-D62310E41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A913C-13C3-9D4A-947D-AB8FAE5D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82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D985-A391-4942-AFBE-EEECF254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F069B-F4E9-2C41-80DE-730503F6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7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80254-E936-4F48-BE3F-F1DFDA2CD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7900" y="-628650"/>
            <a:ext cx="2273300" cy="3371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A37A9-6C31-BC44-BC74-D81690863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-628650"/>
            <a:ext cx="6672262" cy="3371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13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7FDF-71E1-3D4B-A252-8E4FE7A76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907CF-170D-8D44-BF8B-12DE15DC9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418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33F-C45D-B74F-BE36-314F4C6F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2A235-9ADD-B04B-A5BD-58A3A71E7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849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6D7B-29CF-4740-9575-DD51837F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EC465-CE24-C145-80A8-6B4BB5D52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933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3240-6192-1B42-80FC-B8A56F9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ABF6-F038-364E-B11A-372092D25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6913" y="-903288"/>
            <a:ext cx="36512" cy="26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72E1C-40C3-C442-9A80-C7B2A7473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5825" y="-903288"/>
            <a:ext cx="38100" cy="26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428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CF11-9304-ED42-894D-5FBEF26B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64B17-F855-CF43-ABAE-63E0AD8E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3FC0B-F5B1-A84F-9A55-14BE2E9FF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8FBF-1660-6F46-8894-DCD0E540A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730E7-2F07-9442-9277-5F3ECE422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2510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66BB-A60E-0444-950E-6FB4DAB8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15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2E7-B317-4E46-A77D-A6ACEF48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318A-20BD-3041-9B16-E26DE6275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4103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0FACA-B78C-8948-9E30-74CAD7BE7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4103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92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9528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5F22-4E60-BF45-884E-B476A2D4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BECF-0973-234C-9882-42E79C51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083CB-2291-6640-94A0-29A8D7B2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7882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701F-C676-3340-B188-8B444C61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E5AEC-A78A-4B4B-B4DA-1D4A84337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C2969-FAF7-4849-A764-852C8884B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687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EE64-6BD1-964F-8924-33D4A6D9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83D4D-34A5-A94F-8ADF-716C335B7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872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6C125-D228-BC4A-B4D6-50D0813E4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29050" y="-903288"/>
            <a:ext cx="1108075" cy="6297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CC983-9283-5146-B72F-23025B4DC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-903288"/>
            <a:ext cx="3173412" cy="6297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095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72DE-77C0-9941-A452-7E1FFB18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094F6-2B73-BE49-BA62-6DBDBCED5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4786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CF0F-1D06-5149-8668-55D51058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A16D-C76E-2345-8BBF-EA9ECB40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6377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05DA-68E7-A54C-B208-3BB59B67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6CD9E-1451-2B42-93D8-9FD2C2503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185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3BF8-05C8-EF43-86F6-4C462683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51E8-820D-A743-B7FE-DBA7E790B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671D9-1B3F-0740-9111-39F2A315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4776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DEA5-9049-4449-854B-38A9CF7D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C3679-79D6-4A4E-8282-96B3F256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22170-267E-634E-BAF0-7FC08FE08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B1EA1-162A-774B-A2ED-5F503145D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1771D-8473-D74C-AFF6-E4E846C6B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0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F253-E03C-824C-9E0B-BDC63AAD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B2BD-EC32-BC4E-962A-A0ABF61A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AABC6-EDC2-4A49-B220-C06A929E9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B8013-5E6A-F24B-8685-D4147774A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8C553-016D-C146-AC27-287E113EE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4400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B66A-5533-5044-9B17-E99819B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9984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2175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EAB2-2963-BD48-A66B-AC96C186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BF9F-EFBE-964A-B065-C6506A7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1E516-0AC6-8E4B-8471-44034893E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266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4A37-3BBF-6A42-A7E0-9590561E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53003-F610-DB4D-9565-9D29B19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15998-A54B-6F45-A389-9863EDAE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1399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D2-6D44-0D4B-A7F0-95C63EF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FA3DC-4DFE-5042-9637-6259FE415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427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F28A-B350-2E42-ACF0-AA55138AA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50825"/>
            <a:ext cx="226695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F5534-C7FE-C241-8290-87D24A620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50825"/>
            <a:ext cx="6653212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369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045C-224B-E543-A823-23002991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B155-4DEE-1440-92E3-7B6C76E85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8204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914F-CD27-DC4B-ACD9-0F196A21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2ECE-8B9A-7945-9037-EAB9836F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067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B151-C919-2041-B156-F88E933C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40396-3392-734B-96F3-C3D36E007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9890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D90C-467A-364B-8A51-BA853C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7F1A1-00A8-9D45-81D3-F7092787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43833-1021-B34E-B578-A60501BCE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7BA4-9ACF-354B-9A3E-DA9D67D8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1396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27ED-9A43-314D-A023-7F9234E9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FDB4-616C-6F48-ABE0-5CFB563E9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BB0BF-583D-784E-AE31-3C9D88091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61AAD-4D92-644A-94C4-960A19F71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7FF38-AC41-D645-A844-CE9518B6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9744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37F-2543-9F4D-B549-4D1AC62E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3185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916880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84A-B1D4-F448-B14A-E6512DC1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9DB38-2C7D-CE49-B9A1-F493C537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4859B-BE8A-2A48-9100-54CCC55C7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44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0B94-E8E0-4443-8958-4529D57B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0085F-9E18-3442-B631-AD38F80DE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1BC78-3BEF-9346-9BBF-8AB71E5F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5169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86D3-46C6-6840-BB3E-596B3556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7D85C-8C99-5A49-9EF7-DCEAD7950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009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C9627-0F8D-C14C-9239-9BA7D0B1D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50825"/>
            <a:ext cx="226695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7B1D-E293-C048-B4C7-D72804636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50825"/>
            <a:ext cx="6653212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72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9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585F-6B65-4B4C-9F8E-F2E50F4D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C685-EEF1-DB40-9ED1-030605533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A46A-210F-E447-9C97-BA04D6745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02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723A-E32B-CC4F-8985-574B5619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7FB4B-2E6D-464C-BF66-C020DA3AA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B4BE3-DEFB-B34C-AB9A-AC29F76B5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56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532282D7-C465-6840-9B3E-231199BB186F}"/>
              </a:ext>
            </a:extLst>
          </p:cNvPr>
          <p:cNvSpPr/>
          <p:nvPr/>
        </p:nvSpPr>
        <p:spPr>
          <a:xfrm>
            <a:off x="0" y="457200"/>
            <a:ext cx="10080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</a:ln>
        </p:spPr>
        <p:txBody>
          <a:bodyPr wrap="none" lIns="0" tIns="0" rIns="0" bIns="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06BF6DF-435F-BD4C-BA36-2233DF3FC34B}"/>
              </a:ext>
            </a:extLst>
          </p:cNvPr>
          <p:cNvSpPr/>
          <p:nvPr/>
        </p:nvSpPr>
        <p:spPr>
          <a:xfrm>
            <a:off x="0" y="5577840"/>
            <a:ext cx="10080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</a:ln>
        </p:spPr>
        <p:txBody>
          <a:bodyPr wrap="none" lIns="0" tIns="0" rIns="0" bIns="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726E05B-5D62-CD4C-AA09-8073CBF433B1}"/>
              </a:ext>
            </a:extLst>
          </p:cNvPr>
          <p:cNvSpPr/>
          <p:nvPr/>
        </p:nvSpPr>
        <p:spPr>
          <a:xfrm>
            <a:off x="0" y="457200"/>
            <a:ext cx="10080000" cy="990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068CAC46-87A7-6440-9421-E6258760D9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516960"/>
            <a:ext cx="9097200" cy="845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2C270-CF03-7B48-9B53-B834B5D6A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410364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t" anchorCtr="0" compatLnSpc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sz="380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Futura Md BT" pitchFamily="2"/>
        </a:defRPr>
      </a:lvl1pPr>
    </p:titleStyle>
    <p:bodyStyle>
      <a:lvl1pPr marL="0" marR="0" indent="0" algn="l" hangingPunct="0">
        <a:lnSpc>
          <a:spcPct val="100000"/>
        </a:lnSpc>
        <a:spcBef>
          <a:spcPts val="1080"/>
        </a:spcBef>
        <a:spcAft>
          <a:spcPts val="0"/>
        </a:spcAft>
        <a:tabLst/>
        <a:defRPr lang="en-US" sz="2800" b="0" i="0" u="none" strike="noStrike" kern="1200" cap="none" spc="0" baseline="0">
          <a:ln>
            <a:noFill/>
          </a:ln>
          <a:highlight>
            <a:scrgbClr r="0" g="0" b="0">
              <a:alpha val="0"/>
            </a:scrgbClr>
          </a:highlight>
          <a:latin typeface="Roboto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1FB474-F8F2-1D43-AB09-C36F128F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1371599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00BE-89A1-2542-A9AA-F7010BB43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89519" y="-1013039"/>
            <a:ext cx="1097280" cy="64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8BF4FA7-16DC-C848-9A53-D7C0FEFCDDAD}"/>
              </a:ext>
            </a:extLst>
          </p:cNvPr>
          <p:cNvSpPr/>
          <p:nvPr/>
        </p:nvSpPr>
        <p:spPr>
          <a:xfrm>
            <a:off x="0" y="4114800"/>
            <a:ext cx="9144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hangingPunct="0">
        <a:tabLst/>
        <a:defRPr lang="en-US" sz="7200" b="0" i="0" u="none" strike="noStrike" kern="1200" cap="none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utura Hv BT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20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3E989DD-53BC-174F-9F52-CED4FA2B845C}"/>
              </a:ext>
            </a:extLst>
          </p:cNvPr>
          <p:cNvSpPr/>
          <p:nvPr/>
        </p:nvSpPr>
        <p:spPr>
          <a:xfrm>
            <a:off x="0" y="2743199"/>
            <a:ext cx="10080000" cy="3556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152D1EA-563C-0844-B3E5-83D9EA1FB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9200"/>
            <a:ext cx="9097200" cy="24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7BC16-B59F-2144-8F4A-6F6A4C7E2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2960" y="-628920"/>
            <a:ext cx="776159" cy="537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hangingPunct="0">
        <a:tabLst/>
        <a:defRPr lang="en-US" sz="7200" b="0" i="1" u="none" strike="noStrike" kern="1200" cap="none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Roboto Condensed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B359504D-CDC8-F64A-B2D1-1D000709A35D}"/>
              </a:ext>
            </a:extLst>
          </p:cNvPr>
          <p:cNvSpPr/>
          <p:nvPr/>
        </p:nvSpPr>
        <p:spPr>
          <a:xfrm>
            <a:off x="0" y="0"/>
            <a:ext cx="5029200" cy="63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4DC850CB-669E-5E44-9D80-6A3CB334D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4433760" cy="51436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D9BEF-3E65-C247-9147-7FC4C0A9C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67039" y="-903240"/>
            <a:ext cx="227520" cy="26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hangingPunct="0">
        <a:tabLst/>
        <a:defRPr lang="en-US" sz="7200" b="0" i="1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Roboto Condensed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3154E-531A-3243-BDFB-9F187D2B3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9071640" cy="10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F2768-74FE-544E-9733-3AFDC50E7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3653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Futura Md BT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2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oboto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AC8FCA-4E4D-474C-9349-92590CCB4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9071640" cy="10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C0AE-8F4F-294F-97B5-D3863AA8D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3653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FBECC7-EC90-C843-9C44-3C75DF7A770E}"/>
              </a:ext>
            </a:extLst>
          </p:cNvPr>
          <p:cNvSpPr/>
          <p:nvPr/>
        </p:nvSpPr>
        <p:spPr>
          <a:xfrm>
            <a:off x="0" y="0"/>
            <a:ext cx="10080000" cy="6309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geographicdata.science/book/notebooks/12_feature_engineering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949A2-9AF6-1C43-9122-6B2783DAFC99}"/>
              </a:ext>
            </a:extLst>
          </p:cNvPr>
          <p:cNvSpPr txBox="1"/>
          <p:nvPr/>
        </p:nvSpPr>
        <p:spPr>
          <a:xfrm>
            <a:off x="551520" y="2075128"/>
            <a:ext cx="6568699" cy="213464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ENRICHING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ANALYTICS WITH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FDCAE-0879-824E-8ED1-E29B7308538D}"/>
              </a:ext>
            </a:extLst>
          </p:cNvPr>
          <p:cNvSpPr txBox="1"/>
          <p:nvPr/>
        </p:nvSpPr>
        <p:spPr>
          <a:xfrm>
            <a:off x="623520" y="4201560"/>
            <a:ext cx="8196003" cy="84025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lvl="0" hangingPunct="0"/>
            <a:r>
              <a:rPr lang="en-US" sz="44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GEOGRAPHIC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ED161-0807-324F-B213-8BE3EA484E3C}"/>
              </a:ext>
            </a:extLst>
          </p:cNvPr>
          <p:cNvSpPr txBox="1"/>
          <p:nvPr/>
        </p:nvSpPr>
        <p:spPr>
          <a:xfrm>
            <a:off x="826200" y="5109840"/>
            <a:ext cx="3129040" cy="97663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MdCn BT" pitchFamily="2"/>
                <a:ea typeface="Noto Sans CJK SC Regular" pitchFamily="2"/>
                <a:cs typeface="FreeSans" pitchFamily="2"/>
              </a:rPr>
              <a:t>DANI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MdCn BT" pitchFamily="2"/>
                <a:ea typeface="Noto Sans CJK SC Regular" pitchFamily="2"/>
                <a:cs typeface="FreeSans" pitchFamily="2"/>
              </a:rPr>
              <a:t>LEVI JOHN WOLF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811395-DA8D-DF4D-B357-B16397F5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0" y="5140957"/>
            <a:ext cx="457200" cy="457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10FDD-AAE7-A442-B518-C07692B0ABFF}"/>
              </a:ext>
            </a:extLst>
          </p:cNvPr>
          <p:cNvSpPr txBox="1"/>
          <p:nvPr/>
        </p:nvSpPr>
        <p:spPr>
          <a:xfrm>
            <a:off x="4391759" y="5020560"/>
            <a:ext cx="4752241" cy="11911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@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darribas</a:t>
            </a:r>
            <a:endParaRPr lang="en-US" sz="22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IBM Plex Mono" panose="020B0509050203000203" pitchFamily="49" charset="77"/>
              <a:ea typeface="Roboto Mono" pitchFamily="49" charset="0"/>
              <a:cs typeface="FreeSans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@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levijohnwolf</a:t>
            </a:r>
            <a:endParaRPr lang="en-US" sz="22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IBM Plex Mono" panose="020B0509050203000203" pitchFamily="49" charset="77"/>
              <a:ea typeface="Roboto Mono" pitchFamily="49" charset="0"/>
              <a:cs typeface="FreeSans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 err="1"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g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eographicdata.science</a:t>
            </a: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/book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6645066" cy="242619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endParaRPr lang="en-US" sz="6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1495F-AC75-284B-B8FE-58B7EE225F8B}"/>
              </a:ext>
            </a:extLst>
          </p:cNvPr>
          <p:cNvSpPr txBox="1"/>
          <p:nvPr/>
        </p:nvSpPr>
        <p:spPr>
          <a:xfrm>
            <a:off x="380082" y="1222872"/>
            <a:ext cx="9463489" cy="4523374"/>
          </a:xfrm>
          <a:prstGeom prst="rect">
            <a:avLst/>
          </a:prstGeom>
          <a:solidFill>
            <a:schemeClr val="bg1">
              <a:alpha val="95000"/>
            </a:schemeClr>
          </a:solidFill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commuting, segregation, climate change, urban planning, campaigns, elections, and voting,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housing markets, energy forecasting, operational research, conservation, community dynamics,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disease spread, violent conflict, school efficacy, ecology, economic development, ice sheets, rugby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digital economy, program evaluation, migration, natural hazards risk, social vulnerability, trade</a:t>
            </a:r>
          </a:p>
        </p:txBody>
      </p:sp>
    </p:spTree>
    <p:extLst>
      <p:ext uri="{BB962C8B-B14F-4D97-AF65-F5344CB8AC3E}">
        <p14:creationId xmlns:p14="http://schemas.microsoft.com/office/powerpoint/2010/main" val="144858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8693832" cy="5750762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the relationships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between people and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their environments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to solve problems</a:t>
            </a:r>
            <a:endParaRPr lang="en-US" sz="6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557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470BB-FA5D-6248-94F2-18DF456E81B6}"/>
              </a:ext>
            </a:extLst>
          </p:cNvPr>
          <p:cNvSpPr txBox="1"/>
          <p:nvPr/>
        </p:nvSpPr>
        <p:spPr>
          <a:xfrm>
            <a:off x="260640" y="177846"/>
            <a:ext cx="7363211" cy="55446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NOT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EVERYONE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DOES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189019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24825-1968-F743-A0C6-BD1E1139F725}"/>
              </a:ext>
            </a:extLst>
          </p:cNvPr>
          <p:cNvSpPr txBox="1"/>
          <p:nvPr/>
        </p:nvSpPr>
        <p:spPr>
          <a:xfrm>
            <a:off x="261000" y="666720"/>
            <a:ext cx="9484048" cy="4999146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EVERYBODY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CAN BE A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</a:t>
            </a:r>
          </a:p>
        </p:txBody>
      </p:sp>
    </p:spTree>
    <p:extLst>
      <p:ext uri="{BB962C8B-B14F-4D97-AF65-F5344CB8AC3E}">
        <p14:creationId xmlns:p14="http://schemas.microsoft.com/office/powerpoint/2010/main" val="204102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68BC-A8BC-A94B-B8DA-025240BC8E41}"/>
              </a:ext>
            </a:extLst>
          </p:cNvPr>
          <p:cNvSpPr txBox="1"/>
          <p:nvPr/>
        </p:nvSpPr>
        <p:spPr>
          <a:xfrm>
            <a:off x="46376" y="5071320"/>
            <a:ext cx="7311600" cy="1187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NYT:   </a:t>
            </a:r>
            <a:r>
              <a:rPr lang="en-US" sz="3600" b="0" i="0" u="none" strike="noStrike" kern="1200" cap="none" spc="34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Lt BT" pitchFamily="2"/>
                <a:ea typeface="Noto Sans CJK SC Regular" pitchFamily="2"/>
                <a:cs typeface="FreeSans" pitchFamily="2"/>
              </a:rPr>
              <a:t>ONE NATION TRACKED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86BD2-85BD-E74C-860D-DAEDB917D9F9}"/>
              </a:ext>
            </a:extLst>
          </p:cNvPr>
          <p:cNvSpPr txBox="1"/>
          <p:nvPr/>
        </p:nvSpPr>
        <p:spPr>
          <a:xfrm>
            <a:off x="46376" y="5814444"/>
            <a:ext cx="3013920" cy="3693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https://</a:t>
            </a:r>
            <a:r>
              <a:rPr lang="en-US" sz="1600" b="0" i="0" u="none" strike="noStrike" kern="1200" cap="none" spc="0" baseline="0" dirty="0" err="1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nyti.ms</a:t>
            </a: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/2uwMIUZ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BB1E-6F73-0749-883D-A90A99F3C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60" y="38520"/>
            <a:ext cx="6990120" cy="5032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68BC-A8BC-A94B-B8DA-025240BC8E41}"/>
              </a:ext>
            </a:extLst>
          </p:cNvPr>
          <p:cNvSpPr txBox="1"/>
          <p:nvPr/>
        </p:nvSpPr>
        <p:spPr>
          <a:xfrm>
            <a:off x="46376" y="5071320"/>
            <a:ext cx="7311600" cy="1187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NYT:   </a:t>
            </a:r>
            <a:r>
              <a:rPr lang="en-US" sz="3600" b="0" i="0" u="none" strike="noStrike" kern="1200" cap="none" spc="34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Lt BT" pitchFamily="2"/>
                <a:ea typeface="Noto Sans CJK SC Regular" pitchFamily="2"/>
                <a:cs typeface="FreeSans" pitchFamily="2"/>
              </a:rPr>
              <a:t>ONE NATION TRACKED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86BD2-85BD-E74C-860D-DAEDB917D9F9}"/>
              </a:ext>
            </a:extLst>
          </p:cNvPr>
          <p:cNvSpPr txBox="1"/>
          <p:nvPr/>
        </p:nvSpPr>
        <p:spPr>
          <a:xfrm>
            <a:off x="46376" y="5814444"/>
            <a:ext cx="3013920" cy="3693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https://</a:t>
            </a:r>
            <a:r>
              <a:rPr lang="en-US" sz="1600" b="0" i="0" u="none" strike="noStrike" kern="1200" cap="none" spc="0" baseline="0" dirty="0" err="1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nyti.ms</a:t>
            </a: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/2uwMIUZ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BB1E-6F73-0749-883D-A90A99F3C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60" y="38520"/>
            <a:ext cx="6990120" cy="50328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A7502-23B3-A445-9BF9-52A77BD198A9}"/>
              </a:ext>
            </a:extLst>
          </p:cNvPr>
          <p:cNvSpPr txBox="1"/>
          <p:nvPr/>
        </p:nvSpPr>
        <p:spPr>
          <a:xfrm>
            <a:off x="7269129" y="573814"/>
            <a:ext cx="2730960" cy="450698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Every minute of every day, everywhere on the planet dozens of companies are logging the movements of tens of millions of people.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[…]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Without much effort we spotted visitors to the estates of Johnny Depp, Tiger Woods and Arnold Schwarzenegger, connecting the devices’ owners to the residences.</a:t>
            </a:r>
          </a:p>
        </p:txBody>
      </p:sp>
    </p:spTree>
    <p:extLst>
      <p:ext uri="{BB962C8B-B14F-4D97-AF65-F5344CB8AC3E}">
        <p14:creationId xmlns:p14="http://schemas.microsoft.com/office/powerpoint/2010/main" val="19242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1029B-1191-0E4D-9344-5D377E136CB6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UBIQUITY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 time of occurrence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B3DF2-E364-BC47-89D4-BA6E779A223F}"/>
              </a:ext>
            </a:extLst>
          </p:cNvPr>
          <p:cNvSpPr txBox="1"/>
          <p:nvPr/>
        </p:nvSpPr>
        <p:spPr>
          <a:xfrm>
            <a:off x="413640" y="3108239"/>
            <a:ext cx="6247080" cy="2249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CONTEXT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Location enhances information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that is already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5B322-EFA8-D347-8A8B-E65C09D24397}"/>
              </a:ext>
            </a:extLst>
          </p:cNvPr>
          <p:cNvSpPr txBox="1"/>
          <p:nvPr/>
        </p:nvSpPr>
        <p:spPr>
          <a:xfrm>
            <a:off x="7269129" y="573814"/>
            <a:ext cx="2730960" cy="450698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Every minute of every day, everywhere on the planet dozens of companies are logging the movements of tens of millions of people.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Without much effort we spotted visitors to the estates of Johnny Depp, Tiger Woods and Arnold Schwarzenegger, connecting the devices’ owners to the residences.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71EC6B-6A83-A748-BB7B-05F997ADD950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57E9D-97C1-1149-9B5A-BEA2862F0047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15999-17C0-D649-B3F8-222BBDE95926}"/>
              </a:ext>
            </a:extLst>
          </p:cNvPr>
          <p:cNvSpPr txBox="1"/>
          <p:nvPr/>
        </p:nvSpPr>
        <p:spPr>
          <a:xfrm>
            <a:off x="6405840" y="1261440"/>
            <a:ext cx="3103559" cy="3046047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 Monday without fail, a final-year undergrad knocks on my door at 17:55, right as I’m packing up to leave my office, to ask if they can meet to talk about their dissertation.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2FB704-8315-B946-8054-70C9F02DDC04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B7CDE-EACF-A747-957A-B3D419BF713C}"/>
              </a:ext>
            </a:extLst>
          </p:cNvPr>
          <p:cNvSpPr txBox="1"/>
          <p:nvPr/>
        </p:nvSpPr>
        <p:spPr>
          <a:xfrm>
            <a:off x="6018480" y="1282320"/>
            <a:ext cx="3538080" cy="512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D2F-C11C-F64E-B2F2-3EC5328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8" y="350729"/>
            <a:ext cx="9097200" cy="5329824"/>
          </a:xfrm>
        </p:spPr>
        <p:txBody>
          <a:bodyPr/>
          <a:lstStyle/>
          <a:p>
            <a: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CONCEPTS</a:t>
            </a: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800" b="1" i="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05437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8B1E9-2585-E54B-B69E-ED3A0606329A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2862A-0B3E-5F4A-A33C-2510B1980DD2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C383F-5073-5F4E-8E60-1170ED3FE9F7}"/>
              </a:ext>
            </a:extLst>
          </p:cNvPr>
          <p:cNvSpPr txBox="1"/>
          <p:nvPr/>
        </p:nvSpPr>
        <p:spPr>
          <a:xfrm>
            <a:off x="518039" y="2800080"/>
            <a:ext cx="4909319" cy="4928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1ADED-AD19-3A42-A0C4-9B23002F858F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A0753-2DF4-BE40-843B-21EA312E4513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220A9-EA84-DD41-9CE5-C233915DE2F9}"/>
              </a:ext>
            </a:extLst>
          </p:cNvPr>
          <p:cNvSpPr txBox="1"/>
          <p:nvPr/>
        </p:nvSpPr>
        <p:spPr>
          <a:xfrm>
            <a:off x="518039" y="2800080"/>
            <a:ext cx="4909319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32E5E-2859-D54F-A658-F7462CA19331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4CC16-08B3-2F45-96A7-77D5154B5DE2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9F021-60C3-8345-9CA3-A82E2DF70577}"/>
              </a:ext>
            </a:extLst>
          </p:cNvPr>
          <p:cNvSpPr txBox="1"/>
          <p:nvPr/>
        </p:nvSpPr>
        <p:spPr>
          <a:xfrm>
            <a:off x="518039" y="280008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31A74-6AF1-F043-8CB1-89C1A5795FE0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47B86-95AA-0D44-B39D-F5352CB52177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811D0-1E31-6F4D-8239-86FB06ACC1DE}"/>
              </a:ext>
            </a:extLst>
          </p:cNvPr>
          <p:cNvSpPr txBox="1"/>
          <p:nvPr/>
        </p:nvSpPr>
        <p:spPr>
          <a:xfrm>
            <a:off x="518039" y="280008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5E13C-E317-7D46-8FBF-80006D0ADB34}"/>
              </a:ext>
            </a:extLst>
          </p:cNvPr>
          <p:cNvSpPr txBox="1"/>
          <p:nvPr/>
        </p:nvSpPr>
        <p:spPr>
          <a:xfrm>
            <a:off x="52560" y="3552707"/>
            <a:ext cx="627840" cy="4971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(G-)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82CCA-8303-5B4A-8590-76C6F70D28E6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46ACF-EFE4-4749-87EF-15B3762681D0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92280-DB36-8C42-A11E-BE85D2513CCB}"/>
              </a:ext>
            </a:extLst>
          </p:cNvPr>
          <p:cNvSpPr txBox="1"/>
          <p:nvPr/>
        </p:nvSpPr>
        <p:spPr>
          <a:xfrm>
            <a:off x="518400" y="280044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F38A-181E-3F4C-A17C-88D91CDFC5CC}"/>
              </a:ext>
            </a:extLst>
          </p:cNvPr>
          <p:cNvSpPr txBox="1"/>
          <p:nvPr/>
        </p:nvSpPr>
        <p:spPr>
          <a:xfrm>
            <a:off x="2498176" y="2712758"/>
            <a:ext cx="7704486" cy="37722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TIME: MORE THAN CLOCK 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961F7-1275-9E48-8797-1494F260FA98}"/>
              </a:ext>
            </a:extLst>
          </p:cNvPr>
          <p:cNvSpPr txBox="1"/>
          <p:nvPr/>
        </p:nvSpPr>
        <p:spPr>
          <a:xfrm>
            <a:off x="52560" y="3552707"/>
            <a:ext cx="627840" cy="4971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(G-)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1057C-D831-9342-A07D-11F39A907533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EB0A5-F14E-1045-AE00-9BEFAED68010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51°27'N  2°35'W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in Bristol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near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03C2B-66DC-A34C-B4A0-40EE65783135}"/>
              </a:ext>
            </a:extLst>
          </p:cNvPr>
          <p:cNvSpPr txBox="1"/>
          <p:nvPr/>
        </p:nvSpPr>
        <p:spPr>
          <a:xfrm>
            <a:off x="518400" y="2800440"/>
            <a:ext cx="1391191" cy="1568463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location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relation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contagion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B6C68-7D9D-A243-BCAB-7AE7A3CFD689}"/>
              </a:ext>
            </a:extLst>
          </p:cNvPr>
          <p:cNvSpPr txBox="1"/>
          <p:nvPr/>
        </p:nvSpPr>
        <p:spPr>
          <a:xfrm>
            <a:off x="2498176" y="2712758"/>
            <a:ext cx="7704486" cy="37722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SPACE: MORE THAN EARTH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59129B-65ED-7448-8BA5-6F3FBB909C0A}"/>
              </a:ext>
            </a:extLst>
          </p:cNvPr>
          <p:cNvSpPr/>
          <p:nvPr/>
        </p:nvSpPr>
        <p:spPr>
          <a:xfrm>
            <a:off x="3625199" y="-55084"/>
            <a:ext cx="6455425" cy="640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510AD-FD57-AA4D-80AF-34DB1562EAF1}"/>
              </a:ext>
            </a:extLst>
          </p:cNvPr>
          <p:cNvSpPr txBox="1"/>
          <p:nvPr/>
        </p:nvSpPr>
        <p:spPr>
          <a:xfrm>
            <a:off x="3643918" y="222436"/>
            <a:ext cx="5569643" cy="557808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PYTHON FOR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ANALYSIS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Henrikki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Tenkanen</a:t>
            </a:r>
            <a:endParaRPr lang="en-US" sz="40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Vuokko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Heikinheimo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David </a:t>
            </a:r>
            <a:r>
              <a:rPr lang="en-US" sz="4000" dirty="0" err="1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Whipp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Solving Geographic Information Processing problems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with high-performance Python. CRC Press, 202X.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dirty="0" err="1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p</a:t>
            </a: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ythongis.org</a:t>
            </a:r>
            <a:endParaRPr lang="en-US" sz="28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IBM Plex Sans" panose="020B0503050203000203" pitchFamily="34" charset="0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DEB4C54-2A9C-F241-AB06-55684249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3"/>
          <a:stretch/>
        </p:blipFill>
        <p:spPr>
          <a:xfrm>
            <a:off x="183865" y="917630"/>
            <a:ext cx="3548181" cy="33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778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0D7BF0-1ED2-814F-A45A-62E5FA061C45}"/>
              </a:ext>
            </a:extLst>
          </p:cNvPr>
          <p:cNvSpPr/>
          <p:nvPr/>
        </p:nvSpPr>
        <p:spPr>
          <a:xfrm>
            <a:off x="3625199" y="-55084"/>
            <a:ext cx="6455425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4B498-35B0-6342-B279-3BCEDD09F44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3240" y="937440"/>
            <a:ext cx="3301560" cy="330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31709-45FF-4A47-AD16-0CE478A98397}"/>
              </a:ext>
            </a:extLst>
          </p:cNvPr>
          <p:cNvSpPr txBox="1"/>
          <p:nvPr/>
        </p:nvSpPr>
        <p:spPr>
          <a:xfrm>
            <a:off x="3625200" y="383647"/>
            <a:ext cx="6263999" cy="53118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Serge Rey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Dani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Levi John Wolf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Methods &amp; models that do (un)supervised learning with Python using </a:t>
            </a:r>
            <a:r>
              <a:rPr lang="en-US" sz="2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PySAL</a:t>
            </a: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Scikit-Learn. CRC Press, 2022.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geographicdata.science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043562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587667-9779-D546-9EB1-F8025B7537DB}"/>
              </a:ext>
            </a:extLst>
          </p:cNvPr>
          <p:cNvSpPr txBox="1"/>
          <p:nvPr/>
        </p:nvSpPr>
        <p:spPr>
          <a:xfrm>
            <a:off x="302400" y="313920"/>
            <a:ext cx="8000821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F2511-4D5B-3448-A1E4-DEB52DD132D8}"/>
              </a:ext>
            </a:extLst>
          </p:cNvPr>
          <p:cNvSpPr txBox="1"/>
          <p:nvPr/>
        </p:nvSpPr>
        <p:spPr>
          <a:xfrm>
            <a:off x="302400" y="313920"/>
            <a:ext cx="8000821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D2F-C11C-F64E-B2F2-3EC5328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8" y="350729"/>
            <a:ext cx="9097200" cy="5329824"/>
          </a:xfrm>
        </p:spPr>
        <p:txBody>
          <a:bodyPr/>
          <a:lstStyle/>
          <a:p>
            <a:r>
              <a:rPr lang="en-US" sz="8800" b="1" i="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CONCEPTS</a:t>
            </a: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800" b="1" i="0" dirty="0">
                <a:solidFill>
                  <a:schemeClr val="bg2">
                    <a:lumMod val="2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236803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C4741-CB16-B545-BD46-4ECA8FC21F0F}"/>
              </a:ext>
            </a:extLst>
          </p:cNvPr>
          <p:cNvSpPr txBox="1"/>
          <p:nvPr/>
        </p:nvSpPr>
        <p:spPr>
          <a:xfrm>
            <a:off x="302400" y="313920"/>
            <a:ext cx="8058338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668A-2EF7-CC4B-9BA8-F58377F4B665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C4741-CB16-B545-BD46-4ECA8FC21F0F}"/>
              </a:ext>
            </a:extLst>
          </p:cNvPr>
          <p:cNvSpPr txBox="1"/>
          <p:nvPr/>
        </p:nvSpPr>
        <p:spPr>
          <a:xfrm>
            <a:off x="302400" y="313920"/>
            <a:ext cx="8058338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668A-2EF7-CC4B-9BA8-F58377F4B665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54890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8625D-3BAE-BA4E-BBD0-7F80D394B087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ECDE2-2E83-FF4F-920A-56377103454F}"/>
              </a:ext>
            </a:extLst>
          </p:cNvPr>
          <p:cNvSpPr txBox="1"/>
          <p:nvPr/>
        </p:nvSpPr>
        <p:spPr>
          <a:xfrm>
            <a:off x="375120" y="3305880"/>
            <a:ext cx="9278640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F895-D49D-544D-990D-14D266510DAC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AB33B9B-4A8B-ED48-BCCC-0C7D873F3125}"/>
              </a:ext>
            </a:extLst>
          </p:cNvPr>
          <p:cNvSpPr/>
          <p:nvPr/>
        </p:nvSpPr>
        <p:spPr>
          <a:xfrm>
            <a:off x="3806353" y="2204945"/>
            <a:ext cx="4919400" cy="1424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BC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B8718-B9EE-024A-939D-7E9927B03C78}"/>
              </a:ext>
            </a:extLst>
          </p:cNvPr>
          <p:cNvSpPr txBox="1"/>
          <p:nvPr/>
        </p:nvSpPr>
        <p:spPr>
          <a:xfrm>
            <a:off x="375120" y="3305880"/>
            <a:ext cx="9278640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EAA66-8EC3-2247-BB7B-E0809454B0E5}"/>
              </a:ext>
            </a:extLst>
          </p:cNvPr>
          <p:cNvSpPr txBox="1"/>
          <p:nvPr/>
        </p:nvSpPr>
        <p:spPr>
          <a:xfrm>
            <a:off x="3806353" y="2799433"/>
            <a:ext cx="6152039" cy="8296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synthesizing information using spatial relationships within or across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AB33B9B-4A8B-ED48-BCCC-0C7D873F3125}"/>
              </a:ext>
            </a:extLst>
          </p:cNvPr>
          <p:cNvSpPr/>
          <p:nvPr/>
        </p:nvSpPr>
        <p:spPr>
          <a:xfrm>
            <a:off x="3806353" y="2204945"/>
            <a:ext cx="4919400" cy="1424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BC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EAA66-8EC3-2247-BB7B-E0809454B0E5}"/>
              </a:ext>
            </a:extLst>
          </p:cNvPr>
          <p:cNvSpPr txBox="1"/>
          <p:nvPr/>
        </p:nvSpPr>
        <p:spPr>
          <a:xfrm>
            <a:off x="3806353" y="2799433"/>
            <a:ext cx="6152039" cy="8296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synthesizing information using spatial relationships within or across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6B40F-087E-B74C-9CD8-7E5E775D50CF}"/>
              </a:ext>
            </a:extLst>
          </p:cNvPr>
          <p:cNvSpPr txBox="1"/>
          <p:nvPr/>
        </p:nvSpPr>
        <p:spPr>
          <a:xfrm>
            <a:off x="-1246339" y="3966664"/>
            <a:ext cx="106488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connecting datasets together using </a:t>
            </a:r>
            <a:r>
              <a:rPr lang="en-US" sz="32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 matching</a:t>
            </a:r>
            <a:endParaRPr lang="en-US" sz="3200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r"/>
            <a:endParaRPr lang="en-US"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r"/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Futura Medium" panose="020B0602020204020303" pitchFamily="34" charset="-79"/>
              </a:rPr>
              <a:t>expressing</a:t>
            </a:r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latent structure using </a:t>
            </a:r>
            <a:r>
              <a:rPr lang="en-US" sz="32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 synthesis</a:t>
            </a:r>
            <a:endParaRPr lang="en-US" sz="36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7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04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good are the schools in the area?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far is my nearest park?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the architecture in the area pretty?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Are there good views?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What’s the air quality like? </a:t>
            </a: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2899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04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good are the schools in the area?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far is my nearest park?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the architecture in the area pretty?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Are there good views?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What’s the air quality like? </a:t>
            </a: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1579043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1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 Medium" panose="020B0602020204020303" pitchFamily="34" charset="-79"/>
                <a:ea typeface="Noto Sans CJK SC Regular" pitchFamily="2"/>
                <a:cs typeface="Futura Medium" panose="020B0602020204020303" pitchFamily="34" charset="-79"/>
              </a:rPr>
              <a:t>MAP MATCHING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Using spatial relationships to transfer information to your target data</a:t>
            </a:r>
          </a:p>
        </p:txBody>
      </p:sp>
    </p:spTree>
    <p:extLst>
      <p:ext uri="{BB962C8B-B14F-4D97-AF65-F5344CB8AC3E}">
        <p14:creationId xmlns:p14="http://schemas.microsoft.com/office/powerpoint/2010/main" val="390180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582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much are nearby houses?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many bedrooms are typical here?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it larger than nearby alternatives?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Does any house near have a garden too?</a:t>
            </a: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460275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5154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582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much are nearby houses?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many bedrooms are typical here?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it larger than nearby alternatives?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Does any house near have a garden too?</a:t>
            </a: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460275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EFF2D-EF1D-5849-9CC9-81F04CDDDC53}"/>
              </a:ext>
            </a:extLst>
          </p:cNvPr>
          <p:cNvSpPr txBox="1"/>
          <p:nvPr/>
        </p:nvSpPr>
        <p:spPr>
          <a:xfrm>
            <a:off x="4384110" y="4265323"/>
            <a:ext cx="5135671" cy="1579043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1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 Medium" panose="020B0602020204020303" pitchFamily="34" charset="-79"/>
                <a:ea typeface="Noto Sans CJK SC Regular" pitchFamily="2"/>
                <a:cs typeface="Futura Medium" panose="020B0602020204020303" pitchFamily="34" charset="-79"/>
              </a:rPr>
              <a:t>MAP SYNTHESIS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Using spatial relationships between observations to synthesize new features</a:t>
            </a:r>
          </a:p>
        </p:txBody>
      </p:sp>
    </p:spTree>
    <p:extLst>
      <p:ext uri="{BB962C8B-B14F-4D97-AF65-F5344CB8AC3E}">
        <p14:creationId xmlns:p14="http://schemas.microsoft.com/office/powerpoint/2010/main" val="3713708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B59129B-65ED-7448-8BA5-6F3FBB909C0A}"/>
              </a:ext>
            </a:extLst>
          </p:cNvPr>
          <p:cNvSpPr/>
          <p:nvPr/>
        </p:nvSpPr>
        <p:spPr>
          <a:xfrm>
            <a:off x="3625199" y="-55084"/>
            <a:ext cx="6455425" cy="6400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B510AD-FD57-AA4D-80AF-34DB1562EAF1}"/>
              </a:ext>
            </a:extLst>
          </p:cNvPr>
          <p:cNvSpPr txBox="1"/>
          <p:nvPr/>
        </p:nvSpPr>
        <p:spPr>
          <a:xfrm>
            <a:off x="3643918" y="222436"/>
            <a:ext cx="5569643" cy="557808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PYTHON FOR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ANALYSIS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Henrikki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Tenkanen</a:t>
            </a:r>
            <a:endParaRPr lang="en-US" sz="4000" dirty="0"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Vuokko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Heikinheimo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David </a:t>
            </a:r>
            <a:r>
              <a:rPr lang="en-US" sz="4000" dirty="0" err="1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Whipp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Solving Geographic Information Processing problems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with high-performance Python. CRC Press, 202X.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dirty="0" err="1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p</a:t>
            </a: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ythongis.org</a:t>
            </a:r>
            <a:endParaRPr lang="en-US" sz="28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IBM Plex Sans" panose="020B0503050203000203" pitchFamily="34" charset="0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DEB4C54-2A9C-F241-AB06-55684249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3"/>
          <a:stretch/>
        </p:blipFill>
        <p:spPr>
          <a:xfrm>
            <a:off x="183865" y="917630"/>
            <a:ext cx="3548181" cy="33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470BB-FA5D-6248-94F2-18DF456E81B6}"/>
              </a:ext>
            </a:extLst>
          </p:cNvPr>
          <p:cNvSpPr txBox="1"/>
          <p:nvPr/>
        </p:nvSpPr>
        <p:spPr>
          <a:xfrm>
            <a:off x="260640" y="177846"/>
            <a:ext cx="7363211" cy="55446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NOT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EVERYONE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DOES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3168565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0D7BF0-1ED2-814F-A45A-62E5FA061C45}"/>
              </a:ext>
            </a:extLst>
          </p:cNvPr>
          <p:cNvSpPr/>
          <p:nvPr/>
        </p:nvSpPr>
        <p:spPr>
          <a:xfrm>
            <a:off x="3625199" y="-55084"/>
            <a:ext cx="6455425" cy="640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834B498-35B0-6342-B279-3BCEDD09F44F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183240" y="937440"/>
            <a:ext cx="3301560" cy="330156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2531709-45FF-4A47-AD16-0CE478A98397}"/>
              </a:ext>
            </a:extLst>
          </p:cNvPr>
          <p:cNvSpPr txBox="1"/>
          <p:nvPr/>
        </p:nvSpPr>
        <p:spPr>
          <a:xfrm>
            <a:off x="3625200" y="383647"/>
            <a:ext cx="6263999" cy="53118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Serge Rey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Dani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Levi John Wolf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Methods &amp; models that do (un)supervised learning with Python using </a:t>
            </a:r>
            <a:r>
              <a:rPr lang="en-US" sz="2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PySAL</a:t>
            </a: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Scikit-Learn. CRC Press, 2022.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geographicdata.science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29546424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D2F-C11C-F64E-B2F2-3EC5328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8" y="350729"/>
            <a:ext cx="9097200" cy="5329824"/>
          </a:xfrm>
        </p:spPr>
        <p:txBody>
          <a:bodyPr/>
          <a:lstStyle/>
          <a:p>
            <a:r>
              <a:rPr lang="en-US" sz="8800" b="1" i="0" dirty="0">
                <a:solidFill>
                  <a:schemeClr val="bg2">
                    <a:lumMod val="9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CONCEPTS</a:t>
            </a: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800" b="1" i="0" dirty="0">
                <a:solidFill>
                  <a:schemeClr val="accent6">
                    <a:lumMod val="60000"/>
                    <a:lumOff val="40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024445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EEC0C9A-DA18-0843-A2CB-4CBC1A54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852"/>
            <a:ext cx="10080625" cy="337308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74A63E4-F01F-5543-97BD-5415AEEF4BC4}"/>
              </a:ext>
            </a:extLst>
          </p:cNvPr>
          <p:cNvSpPr txBox="1"/>
          <p:nvPr/>
        </p:nvSpPr>
        <p:spPr>
          <a:xfrm>
            <a:off x="1700106" y="5113867"/>
            <a:ext cx="69291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IBM Plex Mono" panose="020B0509050203000203" pitchFamily="49" charset="77"/>
              </a:rPr>
              <a:t>https://</a:t>
            </a:r>
            <a:r>
              <a:rPr lang="en-US" sz="4000" dirty="0" err="1">
                <a:latin typeface="IBM Plex Mono" panose="020B0509050203000203" pitchFamily="49" charset="77"/>
              </a:rPr>
              <a:t>bit.ly</a:t>
            </a:r>
            <a:r>
              <a:rPr lang="en-US" sz="4000" dirty="0">
                <a:latin typeface="IBM Plex Mono" panose="020B0509050203000203" pitchFamily="49" charset="77"/>
              </a:rPr>
              <a:t>/3dLDEha</a:t>
            </a:r>
          </a:p>
        </p:txBody>
      </p:sp>
    </p:spTree>
    <p:extLst>
      <p:ext uri="{BB962C8B-B14F-4D97-AF65-F5344CB8AC3E}">
        <p14:creationId xmlns:p14="http://schemas.microsoft.com/office/powerpoint/2010/main" val="79585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24825-1968-F743-A0C6-BD1E1139F725}"/>
              </a:ext>
            </a:extLst>
          </p:cNvPr>
          <p:cNvSpPr txBox="1"/>
          <p:nvPr/>
        </p:nvSpPr>
        <p:spPr>
          <a:xfrm>
            <a:off x="261000" y="666720"/>
            <a:ext cx="9484048" cy="4999146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EVERYBODY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CAN BE A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</a:t>
            </a:r>
          </a:p>
        </p:txBody>
      </p:sp>
    </p:spTree>
    <p:extLst>
      <p:ext uri="{BB962C8B-B14F-4D97-AF65-F5344CB8AC3E}">
        <p14:creationId xmlns:p14="http://schemas.microsoft.com/office/powerpoint/2010/main" val="98654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6958998" cy="131801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</p:txBody>
      </p:sp>
    </p:spTree>
    <p:extLst>
      <p:ext uri="{BB962C8B-B14F-4D97-AF65-F5344CB8AC3E}">
        <p14:creationId xmlns:p14="http://schemas.microsoft.com/office/powerpoint/2010/main" val="80608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9648645" cy="37722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IS WHAT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1A992-6074-7845-8B8D-88C197A397F7}"/>
              </a:ext>
            </a:extLst>
          </p:cNvPr>
          <p:cNvSpPr txBox="1"/>
          <p:nvPr/>
        </p:nvSpPr>
        <p:spPr>
          <a:xfrm>
            <a:off x="308520" y="5327640"/>
            <a:ext cx="5122790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Apocryphal, attributed to Wilson (1970),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also earlier by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Johston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Sidaway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211900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9648645" cy="37722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IS WHAT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1A992-6074-7845-8B8D-88C197A397F7}"/>
              </a:ext>
            </a:extLst>
          </p:cNvPr>
          <p:cNvSpPr txBox="1"/>
          <p:nvPr/>
        </p:nvSpPr>
        <p:spPr>
          <a:xfrm>
            <a:off x="308520" y="5327640"/>
            <a:ext cx="5122790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Apocryphal, attributed to Wilson (1970),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also earlier by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Johston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Sidaway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(2015)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8CB45-4736-2741-89ED-D970C9FDFC1D}"/>
              </a:ext>
            </a:extLst>
          </p:cNvPr>
          <p:cNvSpPr txBox="1"/>
          <p:nvPr/>
        </p:nvSpPr>
        <p:spPr>
          <a:xfrm>
            <a:off x="4457160" y="4468680"/>
            <a:ext cx="5622840" cy="17074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¯\_(</a:t>
            </a:r>
            <a:r>
              <a:rPr lang="zh-CN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ツ</a:t>
            </a:r>
            <a:r>
              <a:rPr lang="en-US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)_/¯</a:t>
            </a:r>
          </a:p>
        </p:txBody>
      </p:sp>
    </p:spTree>
    <p:extLst>
      <p:ext uri="{BB962C8B-B14F-4D97-AF65-F5344CB8AC3E}">
        <p14:creationId xmlns:p14="http://schemas.microsoft.com/office/powerpoint/2010/main" val="162163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8271986" cy="5196572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the systematic study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of relationships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between people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and their environments.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ern-templat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dern-templat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dern-template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dern-templat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1367</Words>
  <Application>Microsoft Macintosh PowerPoint</Application>
  <PresentationFormat>Custom</PresentationFormat>
  <Paragraphs>322</Paragraphs>
  <Slides>42</Slides>
  <Notes>37</Notes>
  <HiddenSlides>0</HiddenSlides>
  <MMClips>2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42</vt:i4>
      </vt:variant>
    </vt:vector>
  </HeadingPairs>
  <TitlesOfParts>
    <vt:vector size="68" baseType="lpstr">
      <vt:lpstr>Arial</vt:lpstr>
      <vt:lpstr>Calibri</vt:lpstr>
      <vt:lpstr>Futura HV BT</vt:lpstr>
      <vt:lpstr>Futura HV BT</vt:lpstr>
      <vt:lpstr>Futura Lt BT</vt:lpstr>
      <vt:lpstr>Futura Md BT</vt:lpstr>
      <vt:lpstr>Futura MdCn BT</vt:lpstr>
      <vt:lpstr>Futura Medium</vt:lpstr>
      <vt:lpstr>Futura-Bold</vt:lpstr>
      <vt:lpstr>IBM Plex Mono</vt:lpstr>
      <vt:lpstr>IBM Plex Sans</vt:lpstr>
      <vt:lpstr>Liberation Sans</vt:lpstr>
      <vt:lpstr>Liberation Serif</vt:lpstr>
      <vt:lpstr>Palatino</vt:lpstr>
      <vt:lpstr>Roboto</vt:lpstr>
      <vt:lpstr>Roboto Condensed</vt:lpstr>
      <vt:lpstr>Roboto Condensed Light</vt:lpstr>
      <vt:lpstr>Roboto Light</vt:lpstr>
      <vt:lpstr>Roboto Mono for Powerline</vt:lpstr>
      <vt:lpstr>TeX Gyre Pagella</vt:lpstr>
      <vt:lpstr>modern-template</vt:lpstr>
      <vt:lpstr>modern-template2</vt:lpstr>
      <vt:lpstr>modern-template3</vt:lpstr>
      <vt:lpstr>modern-template4</vt:lpstr>
      <vt:lpstr>modern-template5</vt:lpstr>
      <vt:lpstr>black</vt:lpstr>
      <vt:lpstr>PowerPoint Presentation</vt:lpstr>
      <vt:lpstr>CONCEPTS  COMPUTATION</vt:lpstr>
      <vt:lpstr>CONCEPTS 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CONCEPTS  COMPUTATION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Levi Wolf</cp:lastModifiedBy>
  <cp:revision>84</cp:revision>
  <dcterms:created xsi:type="dcterms:W3CDTF">2019-09-10T12:48:38Z</dcterms:created>
  <dcterms:modified xsi:type="dcterms:W3CDTF">2020-10-21T09:05:02Z</dcterms:modified>
</cp:coreProperties>
</file>